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4" r:id="rId9"/>
    <p:sldId id="262" r:id="rId10"/>
    <p:sldId id="265" r:id="rId11"/>
    <p:sldId id="266" r:id="rId12"/>
    <p:sldId id="378" r:id="rId13"/>
    <p:sldId id="381" r:id="rId14"/>
    <p:sldId id="380" r:id="rId15"/>
    <p:sldId id="382" r:id="rId16"/>
    <p:sldId id="267" r:id="rId17"/>
    <p:sldId id="280" r:id="rId18"/>
    <p:sldId id="271" r:id="rId19"/>
    <p:sldId id="263" r:id="rId20"/>
  </p:sldIdLst>
  <p:sldSz cx="14630400" cy="8229600"/>
  <p:notesSz cx="8229600" cy="14630400"/>
  <p:embeddedFontLst>
    <p:embeddedFont>
      <p:font typeface="DM Sans" pitchFamily="2" charset="0"/>
      <p:regular r:id="rId22"/>
      <p:bold r:id="rId23"/>
    </p:embeddedFont>
    <p:embeddedFont>
      <p:font typeface="DM Sans Medium" pitchFamily="2" charset="0"/>
      <p:regular r:id="rId24"/>
    </p:embeddedFont>
    <p:embeddedFont>
      <p:font typeface="PT Serif" panose="020A0603040505020204" pitchFamily="18" charset="0"/>
      <p:regular r:id="rId25"/>
      <p:bold r:id="rId26"/>
      <p:italic r:id="rId27"/>
      <p:boldItalic r:id="rId28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1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82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8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Juancarlos.barros@proymin.c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miguel.rojas@proymin.cl" TargetMode="External"/><Relationship Id="rId4" Type="http://schemas.openxmlformats.org/officeDocument/2006/relationships/hyperlink" Target="mailto:Ignacio.miralles@proymin.c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57983"/>
            <a:ext cx="7556421" cy="223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Servicios de Proyectos y Montajes para la Industria del Salmón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53092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Nuestra empresa se especializa en ofrecer soluciones integrales de proyectos y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montajes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con un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enfoque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específico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s-CL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las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industrias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alimentos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y de </a:t>
            </a:r>
            <a:r>
              <a:rPr lang="en-US" sz="1750" dirty="0" err="1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manufactura</a:t>
            </a: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20234" y="6024324"/>
            <a:ext cx="110014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JB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13290"/>
            <a:ext cx="632340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Nuestra Misión y Visión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Misión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42341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Atender y solucionar las necesidades de nuestros clientes a través del desarrollo de proyectos y montajes industriales multidisciplinarios.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Visión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99521" y="442341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Ser reconocidos a nivel nacional en la ejecución de proyectos y montajes industriales, cumpliendo con las exigencias de normas internacionales.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567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7824" y="2998589"/>
            <a:ext cx="6472595" cy="644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Especialidades de PROYMIN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87824" y="3938230"/>
            <a:ext cx="6529149" cy="1776532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2"/>
          <p:cNvSpPr/>
          <p:nvPr/>
        </p:nvSpPr>
        <p:spPr>
          <a:xfrm>
            <a:off x="884277" y="4134683"/>
            <a:ext cx="2579608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Mecánica y Piping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84277" y="4574977"/>
            <a:ext cx="6136243" cy="943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Diseño e instalación de sistemas mecánicos eficientes, así como soluciones de piping que cumplen con los estándares más exigentes del mercado.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7413427" y="3938230"/>
            <a:ext cx="6529149" cy="1776532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8" name="Text 5"/>
          <p:cNvSpPr/>
          <p:nvPr/>
        </p:nvSpPr>
        <p:spPr>
          <a:xfrm>
            <a:off x="7609880" y="4134683"/>
            <a:ext cx="2698909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Instalaciones Eléctricas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609880" y="4574977"/>
            <a:ext cx="6136243" cy="628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Realización de obras eléctricas, tanto de alta como de baja tensión, asegurando la seguridad y funcionalidad de cada proyecto.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7824" y="5911215"/>
            <a:ext cx="6529149" cy="1776532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884277" y="6107668"/>
            <a:ext cx="3278148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Obras Civiles y Estructurales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84277" y="6547961"/>
            <a:ext cx="6136243" cy="943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Ejecución de construcciones que requieren un diseño estructural robusto, siempre en cumplimiento de normativas y regulaciones vigentes.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413427" y="5911215"/>
            <a:ext cx="6529149" cy="1776532"/>
          </a:xfrm>
          <a:prstGeom prst="roundRect">
            <a:avLst>
              <a:gd name="adj" fmla="val 165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4" name="Text 11"/>
          <p:cNvSpPr/>
          <p:nvPr/>
        </p:nvSpPr>
        <p:spPr>
          <a:xfrm>
            <a:off x="7609880" y="6107668"/>
            <a:ext cx="2754273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Sistemas Especializados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7609880" y="6547961"/>
            <a:ext cx="6136243" cy="943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Implementación de sistemas de aire comprimido, térmicos, y soluciones para detección y extinción de incendios, así como instalaciones para vacío y agua de refrigeración.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31839"/>
            <a:ext cx="11477030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Montajes Piping: Optimización y Seguridad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64307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Instalaciones Criticas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241959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Experiencia en salas de compresores, bombas, centrales de vacío, redes de aire comprimido, vapor, incendio, vacío y agua. Instalaciones seguras y eficientes para operaciones críticas.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64307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Acumuladores ASME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99521" y="42419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Diseño y montaje de acumuladores según los estándares ASME sección VIII división VIII, asegurando la calidad y la seguridad en la operación.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89702" y="753547"/>
            <a:ext cx="7737396" cy="1318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Montajes Obras Civiles y Estructurales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479619" y="2373392"/>
            <a:ext cx="22860" cy="5102662"/>
          </a:xfrm>
          <a:prstGeom prst="roundRect">
            <a:avLst>
              <a:gd name="adj" fmla="val 1318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Shape 2"/>
          <p:cNvSpPr/>
          <p:nvPr/>
        </p:nvSpPr>
        <p:spPr>
          <a:xfrm>
            <a:off x="6694230" y="2813923"/>
            <a:ext cx="703302" cy="22860"/>
          </a:xfrm>
          <a:prstGeom prst="roundRect">
            <a:avLst>
              <a:gd name="adj" fmla="val 1318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Shape 3"/>
          <p:cNvSpPr/>
          <p:nvPr/>
        </p:nvSpPr>
        <p:spPr>
          <a:xfrm>
            <a:off x="6265009" y="2599373"/>
            <a:ext cx="452080" cy="45208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Text 4"/>
          <p:cNvSpPr/>
          <p:nvPr/>
        </p:nvSpPr>
        <p:spPr>
          <a:xfrm>
            <a:off x="6406694" y="2667119"/>
            <a:ext cx="168712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596187" y="2574250"/>
            <a:ext cx="633091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Silos de almacenamiento de materias primas, garantizando la seguridad y la eficiencia en la gestión de materiales.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694230" y="4059436"/>
            <a:ext cx="703302" cy="22860"/>
          </a:xfrm>
          <a:prstGeom prst="roundRect">
            <a:avLst>
              <a:gd name="adj" fmla="val 1318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7"/>
          <p:cNvSpPr/>
          <p:nvPr/>
        </p:nvSpPr>
        <p:spPr>
          <a:xfrm>
            <a:off x="6265009" y="3844885"/>
            <a:ext cx="452080" cy="45208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6406694" y="3912632"/>
            <a:ext cx="168712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450" dirty="0"/>
          </a:p>
        </p:txBody>
      </p:sp>
      <p:sp>
        <p:nvSpPr>
          <p:cNvPr id="12" name="Text 9"/>
          <p:cNvSpPr/>
          <p:nvPr/>
        </p:nvSpPr>
        <p:spPr>
          <a:xfrm>
            <a:off x="7596187" y="3819763"/>
            <a:ext cx="633091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Correas transportadoras y tornillos sin fin, optimizando la logística interna y la eficiencia en el transporte de materiales.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694230" y="5304949"/>
            <a:ext cx="703302" cy="22860"/>
          </a:xfrm>
          <a:prstGeom prst="roundRect">
            <a:avLst>
              <a:gd name="adj" fmla="val 1318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4" name="Shape 11"/>
          <p:cNvSpPr/>
          <p:nvPr/>
        </p:nvSpPr>
        <p:spPr>
          <a:xfrm>
            <a:off x="6265009" y="5090398"/>
            <a:ext cx="452080" cy="45208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Text 12"/>
          <p:cNvSpPr/>
          <p:nvPr/>
        </p:nvSpPr>
        <p:spPr>
          <a:xfrm>
            <a:off x="6406694" y="5158145"/>
            <a:ext cx="168712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450" dirty="0"/>
          </a:p>
        </p:txBody>
      </p:sp>
      <p:sp>
        <p:nvSpPr>
          <p:cNvPr id="16" name="Text 13"/>
          <p:cNvSpPr/>
          <p:nvPr/>
        </p:nvSpPr>
        <p:spPr>
          <a:xfrm>
            <a:off x="7596187" y="5065276"/>
            <a:ext cx="633091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Estructuras metálicas, asegurando la resistencia, la durabilidad y la seguridad en la construcción de estructuras industriales.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6694230" y="6550462"/>
            <a:ext cx="703302" cy="22860"/>
          </a:xfrm>
          <a:prstGeom prst="roundRect">
            <a:avLst>
              <a:gd name="adj" fmla="val 1318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8" name="Shape 15"/>
          <p:cNvSpPr/>
          <p:nvPr/>
        </p:nvSpPr>
        <p:spPr>
          <a:xfrm>
            <a:off x="6265009" y="6335911"/>
            <a:ext cx="452080" cy="45208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9" name="Text 16"/>
          <p:cNvSpPr/>
          <p:nvPr/>
        </p:nvSpPr>
        <p:spPr>
          <a:xfrm>
            <a:off x="6406694" y="6403658"/>
            <a:ext cx="168712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450" dirty="0"/>
          </a:p>
        </p:txBody>
      </p:sp>
      <p:sp>
        <p:nvSpPr>
          <p:cNvPr id="20" name="Text 17"/>
          <p:cNvSpPr/>
          <p:nvPr/>
        </p:nvSpPr>
        <p:spPr>
          <a:xfrm>
            <a:off x="7596187" y="6310789"/>
            <a:ext cx="6330910" cy="964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Obras civiles, incluyendo fundaciones, cimentaciones, pavimentación y otros elementos necesarios para el desarrollo de proyectos industriales.</a:t>
            </a:r>
            <a:endParaRPr lang="en-US" sz="1550" dirty="0"/>
          </a:p>
        </p:txBody>
      </p:sp>
      <p:pic>
        <p:nvPicPr>
          <p:cNvPr id="21" name="Picture 4" descr="F:\PRESENTACION\Fotos para Presentación\escanear0003.3.jpg">
            <a:extLst>
              <a:ext uri="{FF2B5EF4-FFF2-40B4-BE49-F238E27FC236}">
                <a16:creationId xmlns:a16="http://schemas.microsoft.com/office/drawing/2014/main" id="{1B4816B9-FD13-4E10-97CB-411378AC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" y="32980"/>
            <a:ext cx="4890255" cy="819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94879"/>
            <a:ext cx="9179123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Montajes Climatización y Eléctrica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87930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567309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Climatización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793790" y="6181249"/>
            <a:ext cx="63512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Diseño y montaje de filtros de mangas, galpones industriales y bodegas climatizadas para asegurar el control óptimo del ambiente.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487930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85221" y="567309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Eléctrica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7485221" y="6181249"/>
            <a:ext cx="635138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Soluciones personalizadas para sistemas eléctricos en entornos industriales, optimizando la eficiencia energética y la seguridad.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5604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Soluciones Integrales para sus Proyectos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48472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Desde el diseño y la ingeniería hasta la construcción y el montaje, brindamos soluciones integrales para proyectos de ingeniería y montaje.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894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Compromiso con la Calidad y la Seguridad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313277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2"/>
          <p:cNvSpPr/>
          <p:nvPr/>
        </p:nvSpPr>
        <p:spPr>
          <a:xfrm>
            <a:off x="6903839" y="3132772"/>
            <a:ext cx="304121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Ambiente de trabajo saludable y seguro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903839" y="4013002"/>
            <a:ext cx="304121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Priorizamos la seguridad de nuestro equipo y el entorno de trabajo.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13277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8" name="Text 5"/>
          <p:cNvSpPr/>
          <p:nvPr/>
        </p:nvSpPr>
        <p:spPr>
          <a:xfrm>
            <a:off x="10795516" y="3132772"/>
            <a:ext cx="304121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Relaciones de confianza y respeto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795516" y="4013002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Fomentamos la transparencia y la comunicación abierta con nuestros clientes.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946577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6903839" y="5946577"/>
            <a:ext cx="425338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Ejecución eficiente de proyectos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903839" y="6454735"/>
            <a:ext cx="693277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Garantizamos la calidad en cada etapa del proyecto, desde la planificación hasta la ejecución.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39679"/>
            <a:ext cx="632519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Por qué elegir Proymin?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57925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2"/>
          <p:cNvSpPr/>
          <p:nvPr/>
        </p:nvSpPr>
        <p:spPr>
          <a:xfrm>
            <a:off x="6440091" y="2655689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7017306" y="2579251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Experiencia Profesional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7017306" y="3459480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Contamos con un equipo de profesionales altamente capacitados para brindar soluciones innovadoras y sustentables.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867" y="257925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9" name="Text 6"/>
          <p:cNvSpPr/>
          <p:nvPr/>
        </p:nvSpPr>
        <p:spPr>
          <a:xfrm>
            <a:off x="10331768" y="2655689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0908983" y="2579251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Valor Agregado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0908983" y="3087410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Ofrecemos soluciones que generan valor agregado a sus proyectos y negocios.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575595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3" name="Text 10"/>
          <p:cNvSpPr/>
          <p:nvPr/>
        </p:nvSpPr>
        <p:spPr>
          <a:xfrm>
            <a:off x="6440091" y="5832396"/>
            <a:ext cx="190381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7017306" y="575595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Apoyo Integral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7017306" y="6264116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Acompañamos su proyecto desde la fase de ingeniería hasta el montaje y puesta en marcha.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74595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Un Socio Confiables para sus Proyectos Industriales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30327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PROYMIN ofrece soluciones integrales, desde la planificación hasta la ejecución de proyectos industriales, garantizando la calidad, la seguridad y la satisfacción del cliente. Confíe en nuestra experiencia para llevar sus proyectos al éxito.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265604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¿Cómo podemos ayudar a su proyecto?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48472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Póngase en contacto con nuestro equipo de expertos para discutir sus necesidades y encontrar las soluciones más adecuadas para su proyecto.</a:t>
            </a:r>
            <a:endParaRPr lang="en-US" sz="17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5267377-2948-4862-9035-CF9BE9D678C8}"/>
              </a:ext>
            </a:extLst>
          </p:cNvPr>
          <p:cNvSpPr txBox="1"/>
          <p:nvPr/>
        </p:nvSpPr>
        <p:spPr>
          <a:xfrm>
            <a:off x="8724896" y="6141085"/>
            <a:ext cx="30166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kern="1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Juan Carlos Barros M.</a:t>
            </a:r>
          </a:p>
          <a:p>
            <a:r>
              <a:rPr lang="es-CL" sz="1400" kern="1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Gerente Comercial</a:t>
            </a:r>
          </a:p>
          <a:p>
            <a:r>
              <a:rPr lang="es-CL" sz="1400" b="1" kern="0" dirty="0">
                <a:solidFill>
                  <a:srgbClr val="1F2023"/>
                </a:solidFill>
                <a:effectLst/>
                <a:latin typeface="DM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PROYMIN LTDA. </a:t>
            </a:r>
            <a:endParaRPr lang="es-CL" sz="1400" kern="100" dirty="0">
              <a:effectLst/>
              <a:latin typeface="DM Sans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L" sz="1400" kern="1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Cel: +56 9 9828 4580</a:t>
            </a:r>
          </a:p>
          <a:p>
            <a:r>
              <a:rPr lang="es-CL" sz="1400" kern="1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juancarlos.barros@proymin.cl</a:t>
            </a:r>
            <a:endParaRPr lang="es-CL" sz="1400" kern="100" dirty="0">
              <a:latin typeface="DM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L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20C62C3-6BF6-480F-B130-5430E26BA8A8}"/>
              </a:ext>
            </a:extLst>
          </p:cNvPr>
          <p:cNvSpPr txBox="1"/>
          <p:nvPr/>
        </p:nvSpPr>
        <p:spPr>
          <a:xfrm>
            <a:off x="11566777" y="6353881"/>
            <a:ext cx="26670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kern="0" dirty="0">
                <a:solidFill>
                  <a:srgbClr val="000000"/>
                </a:solidFill>
                <a:effectLst/>
                <a:latin typeface="DM Sans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Ignacio Miralles A. </a:t>
            </a:r>
            <a:endParaRPr lang="es-CL" sz="1400" dirty="0">
              <a:latin typeface="DM Sans" pitchFamily="2" charset="0"/>
            </a:endParaRPr>
          </a:p>
          <a:p>
            <a:r>
              <a:rPr lang="es-CL" sz="1400" dirty="0">
                <a:latin typeface="DM Sans" pitchFamily="2" charset="0"/>
              </a:rPr>
              <a:t>Gerente Técnico </a:t>
            </a:r>
          </a:p>
          <a:p>
            <a:r>
              <a:rPr lang="es-CL" sz="1400" b="1" dirty="0">
                <a:latin typeface="DM Sans" pitchFamily="2" charset="0"/>
              </a:rPr>
              <a:t>PROYMIN LTDA. </a:t>
            </a:r>
          </a:p>
          <a:p>
            <a:r>
              <a:rPr lang="es-CL" sz="1400" dirty="0">
                <a:latin typeface="DM Sans" pitchFamily="2" charset="0"/>
              </a:rPr>
              <a:t>Cel.: 9 9136 2520 </a:t>
            </a:r>
          </a:p>
          <a:p>
            <a:r>
              <a:rPr lang="es-CL" sz="1400" dirty="0">
                <a:latin typeface="DM Sans" pitchFamily="2" charset="0"/>
                <a:hlinkClick r:id="rId4"/>
              </a:rPr>
              <a:t>Ignacio.miralles@proymin.cl</a:t>
            </a:r>
            <a:endParaRPr lang="es-CL" sz="1400" dirty="0">
              <a:latin typeface="DM Sans" pitchFamily="2" charset="0"/>
            </a:endParaRPr>
          </a:p>
          <a:p>
            <a:endParaRPr lang="es-CL" sz="1400" dirty="0">
              <a:latin typeface="DM Sans" pitchFamily="2" charset="0"/>
            </a:endParaRPr>
          </a:p>
          <a:p>
            <a:endParaRPr lang="es-CL" sz="1400" dirty="0">
              <a:latin typeface="DM Sans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810C6E9-BCBA-B3E6-7748-85DA03A71776}"/>
              </a:ext>
            </a:extLst>
          </p:cNvPr>
          <p:cNvSpPr txBox="1"/>
          <p:nvPr/>
        </p:nvSpPr>
        <p:spPr>
          <a:xfrm>
            <a:off x="6232667" y="5823715"/>
            <a:ext cx="26670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Miguel Rojas Sánchez. </a:t>
            </a:r>
            <a:endParaRPr lang="es-CL" sz="1400" dirty="0">
              <a:effectLst/>
              <a:latin typeface="DM Sans" pitchFamily="2" charset="0"/>
              <a:ea typeface="Calibri" panose="020F0502020204030204" pitchFamily="34" charset="0"/>
            </a:endParaRPr>
          </a:p>
          <a:p>
            <a:r>
              <a:rPr lang="es-CL" sz="140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Ingeniero Asesor Senior </a:t>
            </a:r>
            <a:endParaRPr lang="es-CL" sz="1400" dirty="0">
              <a:effectLst/>
              <a:latin typeface="DM Sans" pitchFamily="2" charset="0"/>
              <a:ea typeface="Calibri" panose="020F0502020204030204" pitchFamily="34" charset="0"/>
            </a:endParaRPr>
          </a:p>
          <a:p>
            <a:r>
              <a:rPr lang="es-CL" sz="1400" b="1" dirty="0">
                <a:solidFill>
                  <a:srgbClr val="1F2023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PROYMIN LTDA. </a:t>
            </a:r>
            <a:endParaRPr lang="es-CL" sz="1400" dirty="0">
              <a:effectLst/>
              <a:latin typeface="DM Sans" pitchFamily="2" charset="0"/>
              <a:ea typeface="Calibri" panose="020F0502020204030204" pitchFamily="34" charset="0"/>
            </a:endParaRPr>
          </a:p>
          <a:p>
            <a:r>
              <a:rPr lang="es-CL" sz="1400" dirty="0">
                <a:solidFill>
                  <a:srgbClr val="1F2023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Cel.: 9 6495 3180 </a:t>
            </a:r>
            <a:endParaRPr lang="es-CL" sz="1400" dirty="0">
              <a:effectLst/>
              <a:latin typeface="DM Sans" pitchFamily="2" charset="0"/>
              <a:ea typeface="Calibri" panose="020F0502020204030204" pitchFamily="34" charset="0"/>
            </a:endParaRPr>
          </a:p>
          <a:p>
            <a:r>
              <a:rPr lang="es-CL" sz="1400" u="sng" dirty="0">
                <a:solidFill>
                  <a:srgbClr val="0563C1"/>
                </a:solidFill>
                <a:effectLst/>
                <a:latin typeface="DM Sans" pitchFamily="2" charset="0"/>
                <a:ea typeface="Calibri" panose="020F0502020204030204" pitchFamily="34" charset="0"/>
                <a:hlinkClick r:id="rId5"/>
              </a:rPr>
              <a:t>miguel.rojas@proymin.cl</a:t>
            </a:r>
            <a:endParaRPr lang="es-CL" sz="1400" dirty="0">
              <a:effectLst/>
              <a:latin typeface="DM Sans" pitchFamily="2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41220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El crecimiento y la transformación de la industria del salmón en Chile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4196715"/>
            <a:ext cx="331970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Crecimiento del mercado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79559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industria del salmón en Chile ha experimentado un crecimiento exponencial en los últimos años, con una creciente demanda global.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4196715"/>
            <a:ext cx="308943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Innovación tecnológica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99521" y="479559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Las empresas salmoneras están implementando nuevas tecnologías para mejorar la eficiencia y la sostenibilidad de sus operaciones.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855107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Retos y oportunidades en la cadena de valor del salmón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683788"/>
            <a:ext cx="3664863" cy="2776299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2"/>
          <p:cNvSpPr/>
          <p:nvPr/>
        </p:nvSpPr>
        <p:spPr>
          <a:xfrm>
            <a:off x="1020604" y="291060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Sostenibilidad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0604" y="3418761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industria debe abordar las preocupaciones ambientales y sociales, como la gestión de recursos hídricos y el bienestar de los salmones.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683788"/>
            <a:ext cx="3664863" cy="2776299"/>
          </a:xfrm>
          <a:prstGeom prst="roundRect">
            <a:avLst>
              <a:gd name="adj" fmla="val 122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8" name="Text 5"/>
          <p:cNvSpPr/>
          <p:nvPr/>
        </p:nvSpPr>
        <p:spPr>
          <a:xfrm>
            <a:off x="4912281" y="291060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Eficiencia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912281" y="3418761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Optimizar la producción, reducir costos y mejorar la calidad del producto son aspectos clave para la competitividad.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686901"/>
            <a:ext cx="7556421" cy="1687592"/>
          </a:xfrm>
          <a:prstGeom prst="roundRect">
            <a:avLst>
              <a:gd name="adj" fmla="val 201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1020604" y="59137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Innovación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0604" y="6421874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Las tecnologías emergentes como la acuicultura de precisión y la biotecnología presentan oportunidades para mejorar la producción.</a:t>
            </a:r>
            <a:endParaRPr lang="en-US" sz="1750" dirty="0"/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DEC769E4-C73E-4CAB-B445-0490F27B9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659" y="553522"/>
            <a:ext cx="7736681" cy="1979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Servicios de proyectos y montajes: una mirada a las necesidades de la industria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59" y="2834283"/>
            <a:ext cx="502682" cy="50268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3659" y="3537942"/>
            <a:ext cx="2639020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Ingeniería y diseño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703659" y="3988475"/>
            <a:ext cx="3717488" cy="965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Desarrollamos proyectos de ingeniería completos, desde el diseño hasta la construcción.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733" y="2834283"/>
            <a:ext cx="502682" cy="5026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22733" y="3537942"/>
            <a:ext cx="285595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Montajes y construcción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4722733" y="3988475"/>
            <a:ext cx="3717608" cy="965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Ejecutamos los montajes de forma eficiente y segura, con un enfoque en la calidad.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659" y="5556766"/>
            <a:ext cx="502682" cy="50268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3659" y="6260425"/>
            <a:ext cx="2639020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Mantenimiento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703659" y="6710958"/>
            <a:ext cx="3717488" cy="965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Brindamos servicios de mantenimiento preventivo y correctivo para garantizar la continuidad de las operaciones.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43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784" y="3263146"/>
            <a:ext cx="13132832" cy="14039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Soluciones integrales para proyectos de ingeniería y construcción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48784" y="5308878"/>
            <a:ext cx="13132832" cy="30480"/>
          </a:xfrm>
          <a:prstGeom prst="roundRect">
            <a:avLst>
              <a:gd name="adj" fmla="val 10529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Shape 2"/>
          <p:cNvSpPr/>
          <p:nvPr/>
        </p:nvSpPr>
        <p:spPr>
          <a:xfrm>
            <a:off x="2294811" y="5308818"/>
            <a:ext cx="30480" cy="748784"/>
          </a:xfrm>
          <a:prstGeom prst="roundRect">
            <a:avLst>
              <a:gd name="adj" fmla="val 10529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Shape 3"/>
          <p:cNvSpPr/>
          <p:nvPr/>
        </p:nvSpPr>
        <p:spPr>
          <a:xfrm>
            <a:off x="2069425" y="5068193"/>
            <a:ext cx="481370" cy="48137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Text 4"/>
          <p:cNvSpPr/>
          <p:nvPr/>
        </p:nvSpPr>
        <p:spPr>
          <a:xfrm>
            <a:off x="2220278" y="5140345"/>
            <a:ext cx="17966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962620" y="6271617"/>
            <a:ext cx="2695099" cy="684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Análisis de requerimientos específicos del cliente.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5631418" y="5308818"/>
            <a:ext cx="30480" cy="748784"/>
          </a:xfrm>
          <a:prstGeom prst="roundRect">
            <a:avLst>
              <a:gd name="adj" fmla="val 10529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7"/>
          <p:cNvSpPr/>
          <p:nvPr/>
        </p:nvSpPr>
        <p:spPr>
          <a:xfrm>
            <a:off x="5406033" y="5068193"/>
            <a:ext cx="481370" cy="48137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5556885" y="5140345"/>
            <a:ext cx="17966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9"/>
          <p:cNvSpPr/>
          <p:nvPr/>
        </p:nvSpPr>
        <p:spPr>
          <a:xfrm>
            <a:off x="4299228" y="6271617"/>
            <a:ext cx="2695218" cy="1369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Diseño y planificación del proyecto, incluyendo la selección de materiales y equipos.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968145" y="5308818"/>
            <a:ext cx="30480" cy="748784"/>
          </a:xfrm>
          <a:prstGeom prst="roundRect">
            <a:avLst>
              <a:gd name="adj" fmla="val 10529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4" name="Shape 11"/>
          <p:cNvSpPr/>
          <p:nvPr/>
        </p:nvSpPr>
        <p:spPr>
          <a:xfrm>
            <a:off x="8742759" y="5068193"/>
            <a:ext cx="481370" cy="48137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Text 12"/>
          <p:cNvSpPr/>
          <p:nvPr/>
        </p:nvSpPr>
        <p:spPr>
          <a:xfrm>
            <a:off x="8893612" y="5140345"/>
            <a:ext cx="17966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3"/>
          <p:cNvSpPr/>
          <p:nvPr/>
        </p:nvSpPr>
        <p:spPr>
          <a:xfrm>
            <a:off x="7635954" y="6271617"/>
            <a:ext cx="2695099" cy="1369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Gestión de la construcción, incluyendo la supervisión y control de calidad.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12304752" y="5308818"/>
            <a:ext cx="30480" cy="748784"/>
          </a:xfrm>
          <a:prstGeom prst="roundRect">
            <a:avLst>
              <a:gd name="adj" fmla="val 10529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8" name="Shape 15"/>
          <p:cNvSpPr/>
          <p:nvPr/>
        </p:nvSpPr>
        <p:spPr>
          <a:xfrm>
            <a:off x="12079367" y="5068193"/>
            <a:ext cx="481370" cy="481370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9" name="Text 16"/>
          <p:cNvSpPr/>
          <p:nvPr/>
        </p:nvSpPr>
        <p:spPr>
          <a:xfrm>
            <a:off x="12230219" y="5140345"/>
            <a:ext cx="17966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650" dirty="0"/>
          </a:p>
        </p:txBody>
      </p:sp>
      <p:sp>
        <p:nvSpPr>
          <p:cNvPr id="20" name="Text 17"/>
          <p:cNvSpPr/>
          <p:nvPr/>
        </p:nvSpPr>
        <p:spPr>
          <a:xfrm>
            <a:off x="10972562" y="6271617"/>
            <a:ext cx="2695218" cy="1369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Puesta en marcha y pruebas del proyecto, asegurando su correcto funcionamiento.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4616" y="578168"/>
            <a:ext cx="5510212" cy="688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Proyectos Destacados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16" y="1581745"/>
            <a:ext cx="524708" cy="5247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4616" y="2316361"/>
            <a:ext cx="275510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ICM Asesorías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34616" y="2786539"/>
            <a:ext cx="3679984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Asesorías generales para la implementación de una Maestranza.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401" y="1581745"/>
            <a:ext cx="524708" cy="5247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29401" y="2316361"/>
            <a:ext cx="275510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MADESA-MADEGOM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4729401" y="2786539"/>
            <a:ext cx="3679984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Fabricación y montaje de galpones, montaje de línea de guantes quirúrgicos, montaje de sala de esterilizado.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616" y="4759285"/>
            <a:ext cx="524708" cy="5247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4616" y="5493901"/>
            <a:ext cx="275510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DELAGAR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34616" y="5964079"/>
            <a:ext cx="3679984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Asesoría técnica general para la compra de terrenos o instalaciones industriales para la instalación de planta de fabricación.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9401" y="4759285"/>
            <a:ext cx="524708" cy="5247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29401" y="5493901"/>
            <a:ext cx="3679984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ACUSTERMIC-TECNOMALLA-TECNOVIAL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4729401" y="6308408"/>
            <a:ext cx="3679984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Asesorías generales para la implementación de planta, obras civiles y montaje de maquinaria pesada.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08870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Proyectos Destacados (cont.)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90" y="291738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711178"/>
            <a:ext cx="347948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AISLANTES NACIONALES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4219337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Construcción de plantas Bekron, planta multipropósito, planta de arenas especiales, ampliación de planta Bekron, nuevo silo y estructura.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421" y="291738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28421" y="3711178"/>
            <a:ext cx="3608189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VIÑA SAN PEDRO MOLINA PROYECTO SIGLO XXI (CCU)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10228421" y="4963478"/>
            <a:ext cx="3608189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Confección de especificaciones técnicas, memoria de cálculo y planos de detalle de puente de cañerías para vapor, aire comprimido, agua de proceso y CO2.</a:t>
            </a:r>
            <a:endParaRPr lang="en-US" sz="1750" dirty="0"/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CE1B3099-B9D5-452B-A2D4-722A18EFE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9" y="19455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48602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PROYMIN: Experiencia y Soluciones Industriales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3977283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PROYMIN es una empresa líder en proyectos y montajes industriales con 30 años de experiencia. Desde 1993, hemos brindado soluciones integrales a empresas de diversas industrias, adaptándonos a sus necesidades específicas.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406634" y="5833586"/>
            <a:ext cx="110014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JB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8971"/>
            <a:ext cx="918090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Experiencia en Diferentes Sectores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2486858"/>
            <a:ext cx="1614011" cy="8256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78831" y="2762726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088255" y="2713673"/>
            <a:ext cx="101024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Energía</a:t>
            </a:r>
            <a:endParaRPr lang="en-US" sz="2300" dirty="0"/>
          </a:p>
        </p:txBody>
      </p:sp>
      <p:sp>
        <p:nvSpPr>
          <p:cNvPr id="6" name="Shape 3"/>
          <p:cNvSpPr/>
          <p:nvPr/>
        </p:nvSpPr>
        <p:spPr>
          <a:xfrm>
            <a:off x="4918115" y="3325654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3369231"/>
            <a:ext cx="3228022" cy="8256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78831" y="3555325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95261" y="3596045"/>
            <a:ext cx="136933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Alimentos</a:t>
            </a:r>
            <a:endParaRPr lang="en-US" sz="2300" dirty="0"/>
          </a:p>
        </p:txBody>
      </p:sp>
      <p:sp>
        <p:nvSpPr>
          <p:cNvPr id="10" name="Shape 6"/>
          <p:cNvSpPr/>
          <p:nvPr/>
        </p:nvSpPr>
        <p:spPr>
          <a:xfrm>
            <a:off x="5725120" y="4208026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251603"/>
            <a:ext cx="4842034" cy="82569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78831" y="4437698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6702266" y="4478417"/>
            <a:ext cx="111585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Química</a:t>
            </a:r>
            <a:endParaRPr lang="en-US" sz="2300" dirty="0"/>
          </a:p>
        </p:txBody>
      </p:sp>
      <p:sp>
        <p:nvSpPr>
          <p:cNvPr id="14" name="Shape 9"/>
          <p:cNvSpPr/>
          <p:nvPr/>
        </p:nvSpPr>
        <p:spPr>
          <a:xfrm>
            <a:off x="6532126" y="5090398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5133975"/>
            <a:ext cx="6456164" cy="82569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978712" y="5320070"/>
            <a:ext cx="15109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7509272" y="5360789"/>
            <a:ext cx="177605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Farmacéutica</a:t>
            </a:r>
            <a:endParaRPr lang="en-US" sz="2300" dirty="0"/>
          </a:p>
        </p:txBody>
      </p:sp>
      <p:sp>
        <p:nvSpPr>
          <p:cNvPr id="18" name="Text 12"/>
          <p:cNvSpPr/>
          <p:nvPr/>
        </p:nvSpPr>
        <p:spPr>
          <a:xfrm>
            <a:off x="793790" y="621482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Nuestra experiencia se extiende a diversos sectores industriales, incluyendo energía, alimentos, química, farmacéutica y más.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1160</Words>
  <Application>Microsoft Office PowerPoint</Application>
  <PresentationFormat>Personalizado</PresentationFormat>
  <Paragraphs>148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DM Sans</vt:lpstr>
      <vt:lpstr>Calibri</vt:lpstr>
      <vt:lpstr>DM Sans Medium</vt:lpstr>
      <vt:lpstr>Arial</vt:lpstr>
      <vt:lpstr>PT Serif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11</cp:revision>
  <dcterms:created xsi:type="dcterms:W3CDTF">2025-01-29T22:57:19Z</dcterms:created>
  <dcterms:modified xsi:type="dcterms:W3CDTF">2025-01-30T15:31:59Z</dcterms:modified>
</cp:coreProperties>
</file>